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C72D3-FDDC-4B37-AC53-419E8AFBC2DB}" type="datetimeFigureOut">
              <a:rPr lang="en-US" smtClean="0"/>
              <a:t>15/12/2020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2A5A76F5-3D25-4760-8F03-ADE5B4B87E1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C72D3-FDDC-4B37-AC53-419E8AFBC2DB}" type="datetimeFigureOut">
              <a:rPr lang="en-US" smtClean="0"/>
              <a:t>15/12/2020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76F5-3D25-4760-8F03-ADE5B4B87E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C72D3-FDDC-4B37-AC53-419E8AFBC2DB}" type="datetimeFigureOut">
              <a:rPr lang="en-US" smtClean="0"/>
              <a:t>15/12/2020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76F5-3D25-4760-8F03-ADE5B4B87E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C72D3-FDDC-4B37-AC53-419E8AFBC2DB}" type="datetimeFigureOut">
              <a:rPr lang="en-US" smtClean="0"/>
              <a:t>15/12/2020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76F5-3D25-4760-8F03-ADE5B4B87E1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C72D3-FDDC-4B37-AC53-419E8AFBC2DB}" type="datetimeFigureOut">
              <a:rPr lang="en-US" smtClean="0"/>
              <a:t>15/12/2020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2A5A76F5-3D25-4760-8F03-ADE5B4B87E16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C72D3-FDDC-4B37-AC53-419E8AFBC2DB}" type="datetimeFigureOut">
              <a:rPr lang="en-US" smtClean="0"/>
              <a:t>15/12/2020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76F5-3D25-4760-8F03-ADE5B4B87E1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C72D3-FDDC-4B37-AC53-419E8AFBC2DB}" type="datetimeFigureOut">
              <a:rPr lang="en-US" smtClean="0"/>
              <a:t>15/12/2020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76F5-3D25-4760-8F03-ADE5B4B87E1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C72D3-FDDC-4B37-AC53-419E8AFBC2DB}" type="datetimeFigureOut">
              <a:rPr lang="en-US" smtClean="0"/>
              <a:t>15/12/2020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76F5-3D25-4760-8F03-ADE5B4B87E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C72D3-FDDC-4B37-AC53-419E8AFBC2DB}" type="datetimeFigureOut">
              <a:rPr lang="en-US" smtClean="0"/>
              <a:t>15/12/2020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76F5-3D25-4760-8F03-ADE5B4B87E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C72D3-FDDC-4B37-AC53-419E8AFBC2DB}" type="datetimeFigureOut">
              <a:rPr lang="en-US" smtClean="0"/>
              <a:t>15/12/2020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76F5-3D25-4760-8F03-ADE5B4B87E1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C72D3-FDDC-4B37-AC53-419E8AFBC2DB}" type="datetimeFigureOut">
              <a:rPr lang="en-US" smtClean="0"/>
              <a:t>15/12/2020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2A5A76F5-3D25-4760-8F03-ADE5B4B87E1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54C72D3-FDDC-4B37-AC53-419E8AFBC2DB}" type="datetimeFigureOut">
              <a:rPr lang="en-US" smtClean="0"/>
              <a:t>15/12/2020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2A5A76F5-3D25-4760-8F03-ADE5B4B87E1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3.pn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Prof.Sonali</a:t>
            </a:r>
            <a:r>
              <a:rPr lang="en-US" dirty="0" smtClean="0"/>
              <a:t> </a:t>
            </a:r>
            <a:r>
              <a:rPr lang="en-US" dirty="0" err="1" smtClean="0"/>
              <a:t>Deshpande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GB" b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GB" b="1" smtClean="0"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en-GB" b="1" dirty="0"/>
              <a:t>EMERGING DATA HANDLING TECHNIQUES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object 5"/>
          <p:cNvSpPr/>
          <p:nvPr/>
        </p:nvSpPr>
        <p:spPr>
          <a:xfrm>
            <a:off x="6629400" y="4419600"/>
            <a:ext cx="2133599" cy="2133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0648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rgbClr val="C00000"/>
                </a:solidFill>
              </a:rPr>
              <a:t>Hadoop</a:t>
            </a:r>
            <a:r>
              <a:rPr lang="en-US" b="1" dirty="0" smtClean="0">
                <a:solidFill>
                  <a:srgbClr val="C00000"/>
                </a:solidFill>
              </a:rPr>
              <a:t> Architecture</a:t>
            </a:r>
            <a:br>
              <a:rPr lang="en-US" b="1" dirty="0" smtClean="0">
                <a:solidFill>
                  <a:srgbClr val="C00000"/>
                </a:solidFill>
              </a:rPr>
            </a:b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219200"/>
            <a:ext cx="7086600" cy="4807209"/>
          </a:xfr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705"/>
    </mc:Choice>
    <mc:Fallback xmlns="">
      <p:transition spd="slow" advTm="94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305800" cy="51816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Hadoop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has a Master-Slave Architecture for data storage and distributed data processing using 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MapReduce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and HDFS methods. </a:t>
            </a:r>
          </a:p>
          <a:p>
            <a:r>
              <a:rPr lang="en-US" b="1" dirty="0" err="1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NameNode</a:t>
            </a:r>
            <a:r>
              <a:rPr lang="en-US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NameNode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represented every files and directory which is used in the namespace</a:t>
            </a:r>
          </a:p>
          <a:p>
            <a:r>
              <a:rPr lang="en-US" b="1" dirty="0" err="1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DataNode</a:t>
            </a:r>
            <a:r>
              <a:rPr lang="en-US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DataNode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helps you to manage the state of an HDFS node and allows you to interacts with the blocks </a:t>
            </a:r>
          </a:p>
          <a:p>
            <a:r>
              <a:rPr lang="en-US" b="1" dirty="0" err="1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MasterNode</a:t>
            </a:r>
            <a:r>
              <a:rPr lang="en-US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master node allows you to conduct parallel processing of data using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Hadoop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MapReduce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r>
              <a:rPr lang="en-US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Slave node:</a:t>
            </a:r>
            <a:r>
              <a:rPr lang="en-US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slave nodes are the additional machines in the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Hadoop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cluster which allows you to store data to conduct complex calculations. Moreover, all the slave node comes with Task Tracker and a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DataNode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This allows you to synchronize the processes with the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NameNode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and Job Tracker respectively. 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08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229600" cy="86836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What is HDFS?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HDFS is a distributed file system for storing very large data files, running on clusters of commodity hardware. It is fault tolerant, scalable, and extremely simple to expand.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Hadoop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comes bundled with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HDFS 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Hadoop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Distributed File Systems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).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3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10"/>
    </mc:Choice>
    <mc:Fallback xmlns="">
      <p:transition spd="slow" advTm="35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HDFS Architecture</a:t>
            </a:r>
            <a:br>
              <a:rPr lang="en-US" b="1" dirty="0" smtClean="0">
                <a:solidFill>
                  <a:srgbClr val="C00000"/>
                </a:solidFill>
              </a:rPr>
            </a:br>
            <a:r>
              <a:rPr lang="en-US" b="1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HDFS cluster primarily consists of a 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NameNode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 that manages the file system 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Metadata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 and a 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DataNodes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 that stores the 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actual data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r>
              <a:rPr lang="en-US" b="1" dirty="0" err="1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NameNode</a:t>
            </a:r>
            <a:r>
              <a:rPr lang="en-US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: 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NameNode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can be considered as a master of the system. It maintains the file system tree and the metadata for all the files and directories present in the system</a:t>
            </a:r>
          </a:p>
          <a:p>
            <a:r>
              <a:rPr lang="en-US" b="1" dirty="0" err="1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DataNode</a:t>
            </a:r>
            <a:r>
              <a:rPr lang="en-US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DataNodes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are slaves which reside on each machine in a cluster and provide the actual storage. It is responsible for serving, read and write requests for the clients.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Read/write operations in HDFS operate at a block level. Data files in HDFS are broken into block-sized chunks, which are stored as independent units. Default block-size is 64 MB.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HDFS operates on a concept of data replication wherein multiple replicas of data blocks are created and are distributed on nodes throughout a cluster to enable high availability of data in the event of node failure. 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3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952"/>
    </mc:Choice>
    <mc:Fallback xmlns="">
      <p:transition spd="slow" advTm="1159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Read Operation In HDFS</a:t>
            </a:r>
            <a:br>
              <a:rPr lang="en-US" b="1" dirty="0" smtClean="0">
                <a:solidFill>
                  <a:srgbClr val="C00000"/>
                </a:solidFill>
              </a:rPr>
            </a:b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1176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Data read request is served by HDFS,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NameNode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 and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DataNode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 Let's call the reader as a 'client'. Below diagram depicts file read operation in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Hadoop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438400"/>
            <a:ext cx="6048375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6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634"/>
    </mc:Choice>
    <mc:Fallback xmlns="">
      <p:transition spd="slow" advTm="1356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668963"/>
          </a:xfrm>
        </p:spPr>
        <p:txBody>
          <a:bodyPr>
            <a:normAutofit fontScale="77500" lnSpcReduction="20000"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 client initiates read request by calling 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'open()'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 method of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FileSystem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object; it is an object of type 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DistributedFileSystem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This object connects to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namenode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using RPC and gets metadata information such as the locations of the blocks of the file. Please note that these addresses are of first few blocks of a file.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 response to this metadata request, addresses of the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DataNodes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having a copy of that block is returned back.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Once addresses of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DataNodes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are received, an object of type 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FSDataInputStream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 is returned to the client. 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FSDataInputStream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 contains 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DFSInputStream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 which takes care of interactions with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DataNode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NameNode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 In step 4 shown in the diagram, a client invokes 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'read()'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 method which causes 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DFSInputStream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 to establish a connection with the first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DataNode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with the first block of a file.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Data is read in the form of streams wherein client invokes 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'read()'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 method repeatedly. This process of 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read()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 operation continues till it reaches the end of block.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Once the end of a block is reached,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DFSInputStream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closes the connection and moves on to locate the next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DataNode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for the next block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Once a client has done with the reading, it calls 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a close()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 method.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42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Write Operation In HDFS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447800"/>
            <a:ext cx="66294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37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961"/>
    </mc:Choice>
    <mc:Fallback xmlns="">
      <p:transition spd="slow" advTm="1639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"/>
            <a:ext cx="8229600" cy="6400800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 client initiates write operation by calling 'create()' method of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DistributedFileSystem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object which creates a new file - Step no. 1 in the above diagram.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DistributedFileSystem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object connects to the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NameNode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using RPC call and initiates new file creation. If a file already exists or client does not have sufficient permission to create a new file, then 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IOException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 is thrown to the client. Otherwise, the operation succeeds and a new record for the file is created by the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NameNode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Once a new record in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NameNode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is created, an object of type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FSDataOutputStream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is returned to the client. A client uses it to write data into the HDFS. Data write method is invoked (step 3 in the diagram).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FSDataOutputStream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contains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DFSOutputStream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object which looks after communication with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DataNodes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NameNode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There is one more component called 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DataStreamer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 which consumes this 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DataQueue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DataStreamer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also asks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NameNode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for allocation of new blocks thereby picking desirable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DataNodes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to be used for replication.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Now, the process of replication starts by creating a pipeline using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DataNodes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DataStreamer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pours packets into the first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DataNode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in the pipeline.</a:t>
            </a:r>
          </a:p>
        </p:txBody>
      </p:sp>
    </p:spTree>
    <p:extLst>
      <p:ext uri="{BB962C8B-B14F-4D97-AF65-F5344CB8AC3E}">
        <p14:creationId xmlns:p14="http://schemas.microsoft.com/office/powerpoint/2010/main" val="205915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28600"/>
            <a:ext cx="8229600" cy="4525963"/>
          </a:xfrm>
        </p:spPr>
        <p:txBody>
          <a:bodyPr>
            <a:normAutofit fontScale="92500"/>
          </a:bodyPr>
          <a:lstStyle/>
          <a:p>
            <a:pPr marL="514350" indent="-514350">
              <a:buAutoNum type="arabicPeriod" startAt="8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Every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DataNode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in a pipeline stores packet received by it and forwards the same to the second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DataNode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in a pipeline.</a:t>
            </a:r>
          </a:p>
          <a:p>
            <a:pPr marL="514350" indent="-514350">
              <a:buAutoNum type="arabicPeriod" startAt="8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Another queue, '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Ack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Queue' is maintained by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DFSOutputStream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to store packets which are waiting for acknowledgment from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DataNodes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514350" indent="-514350">
              <a:buAutoNum type="arabicPeriod" startAt="8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Once acknowledgment for a packet in the queue is received from all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DataNodes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in the pipeline, it is removed from the '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Ack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Queue'.</a:t>
            </a:r>
          </a:p>
          <a:p>
            <a:pPr marL="514350" indent="-514350">
              <a:buAutoNum type="arabicPeriod" startAt="8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After a client is done with the writing data, it calls a close() .</a:t>
            </a:r>
          </a:p>
          <a:p>
            <a:pPr marL="514350" indent="-514350">
              <a:buAutoNum type="arabicPeriod" startAt="8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Once a final acknowledgment is received,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NameNode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is contacted to tell it that the file write operation is complete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19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What is </a:t>
            </a:r>
            <a:r>
              <a:rPr lang="en-US" b="1" dirty="0" err="1" smtClean="0">
                <a:solidFill>
                  <a:srgbClr val="C00000"/>
                </a:solidFill>
              </a:rPr>
              <a:t>MapReduce</a:t>
            </a:r>
            <a:r>
              <a:rPr lang="en-US" b="1" dirty="0" smtClean="0">
                <a:solidFill>
                  <a:srgbClr val="C00000"/>
                </a:solidFill>
              </a:rPr>
              <a:t>?</a:t>
            </a:r>
            <a:br>
              <a:rPr lang="en-US" b="1" dirty="0" smtClean="0">
                <a:solidFill>
                  <a:srgbClr val="C00000"/>
                </a:solidFill>
              </a:rPr>
            </a:b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MAPREDUCE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is a software framework and programming model used for processing huge amounts of data.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MapReduce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program work in two phases, namely, Map and Reduce. Map tasks deal with splitting and mapping of data while Reduce tasks shuffle and reduce the data. </a:t>
            </a:r>
          </a:p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Hadoop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is capable of running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MapReduce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programs written in various languages: Java, Ruby, Python, and C++. </a:t>
            </a:r>
          </a:p>
          <a:p>
            <a:r>
              <a:rPr lang="en-US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Input Splits:</a:t>
            </a:r>
            <a:r>
              <a:rPr lang="en-US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0" indent="0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   An input to a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MapReduce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job is divided into fixed-size pieces called 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input splits 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Input split is a chunk of the input that is consumed by a single map </a:t>
            </a:r>
          </a:p>
          <a:p>
            <a:r>
              <a:rPr lang="en-US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Mapping</a:t>
            </a:r>
            <a:r>
              <a:rPr lang="en-US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0" indent="0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   This is the very first phase in the execution of map-reduce program. In this phase data in each split is passed to a mapping function to produce output values.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6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270"/>
    </mc:Choice>
    <mc:Fallback xmlns="">
      <p:transition spd="slow" advTm="67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609600"/>
            <a:ext cx="7772400" cy="4572000"/>
          </a:xfrm>
        </p:spPr>
        <p:txBody>
          <a:bodyPr/>
          <a:lstStyle/>
          <a:p>
            <a:r>
              <a:rPr lang="en-GB" dirty="0"/>
              <a:t>Introduction to Big data, Handling large datasets using Map-Reduce and </a:t>
            </a:r>
            <a:r>
              <a:rPr lang="en-GB" dirty="0" err="1"/>
              <a:t>Hadoop</a:t>
            </a:r>
            <a:r>
              <a:rPr lang="en-GB" dirty="0"/>
              <a:t>, </a:t>
            </a:r>
            <a:r>
              <a:rPr lang="en-GB" dirty="0" err="1"/>
              <a:t>Paraquet</a:t>
            </a:r>
            <a:r>
              <a:rPr lang="en-GB" dirty="0"/>
              <a:t> file</a:t>
            </a:r>
            <a:endParaRPr lang="en-US" dirty="0"/>
          </a:p>
          <a:p>
            <a:r>
              <a:rPr lang="en-GB" dirty="0"/>
              <a:t>Format, Introduction to </a:t>
            </a:r>
            <a:r>
              <a:rPr lang="en-GB" dirty="0" err="1"/>
              <a:t>Hbase</a:t>
            </a:r>
            <a:r>
              <a:rPr lang="en-GB" dirty="0"/>
              <a:t> data model and </a:t>
            </a:r>
            <a:r>
              <a:rPr lang="en-GB" dirty="0" err="1"/>
              <a:t>hbase</a:t>
            </a:r>
            <a:r>
              <a:rPr lang="en-GB" dirty="0"/>
              <a:t> region. Introduction to emerging database technologies- Cloud Databases, Mobile Databases, SQLite Database, XML </a:t>
            </a:r>
            <a:r>
              <a:rPr lang="en-GB" dirty="0" err="1"/>
              <a:t>Databases,Introduction</a:t>
            </a:r>
            <a:r>
              <a:rPr lang="en-GB" dirty="0"/>
              <a:t> of Apache </a:t>
            </a:r>
            <a:r>
              <a:rPr lang="en-GB" dirty="0" err="1"/>
              <a:t>spark,Features</a:t>
            </a:r>
            <a:r>
              <a:rPr lang="en-GB" dirty="0"/>
              <a:t> and uses of Apache spark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438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Shuffling</a:t>
            </a:r>
            <a:r>
              <a:rPr lang="en-US" sz="2200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0" indent="0">
              <a:buNone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    This phase consumes the output of Mapping phase. Its task is to consolidate the relevant records from Mapping phase output.</a:t>
            </a:r>
          </a:p>
          <a:p>
            <a:r>
              <a:rPr lang="en-US" sz="22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Reducing</a:t>
            </a:r>
            <a:r>
              <a:rPr lang="en-US" sz="2200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0" indent="0">
              <a:buNone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    In this phase, output values from the Shuffling phase are aggregated. This phase combines values from Shuffling phase and returns a single output value. In short, this phase summarizes the complete dataset.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3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75"/>
    </mc:Choice>
    <mc:Fallback xmlns="">
      <p:transition spd="slow" advTm="651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How </a:t>
            </a:r>
            <a:r>
              <a:rPr lang="en-US" b="1" dirty="0" err="1" smtClean="0">
                <a:solidFill>
                  <a:srgbClr val="C00000"/>
                </a:solidFill>
              </a:rPr>
              <a:t>MapReduce</a:t>
            </a:r>
            <a:r>
              <a:rPr lang="en-US" b="1" dirty="0" smtClean="0">
                <a:solidFill>
                  <a:srgbClr val="C00000"/>
                </a:solidFill>
              </a:rPr>
              <a:t> Organizes Work?</a:t>
            </a:r>
            <a:br>
              <a:rPr lang="en-US" b="1" dirty="0" smtClean="0">
                <a:solidFill>
                  <a:srgbClr val="C00000"/>
                </a:solidFill>
              </a:rPr>
            </a:b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Hadoop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divides the job into tasks. There are two types of tasks: </a:t>
            </a: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Map tasks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 (Splits &amp; Mapping)</a:t>
            </a: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Reduce tasks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 (Shuffling, Reducing)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complete execution process (execution of Map and Reduce tasks, both) is controlled by two types of entities called a </a:t>
            </a:r>
          </a:p>
          <a:p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Jobtracker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 Acts like a 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master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 (responsible for complete execution of submitted job)</a:t>
            </a: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Multiple Task Trackers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 Acts like 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slaves,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 each of them performing the job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For every job submitted for execution in the system, there is one 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Jobtracker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 that resides on 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Namenode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 and there are 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multiple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tasktrackers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 which reside on 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Datanode</a:t>
            </a:r>
            <a:r>
              <a:rPr lang="en-US" dirty="0" smtClean="0"/>
              <a:t>. 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39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72"/>
    </mc:Choice>
    <mc:Fallback xmlns="">
      <p:transition spd="slow" advTm="57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81000"/>
            <a:ext cx="7086599" cy="5655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1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811"/>
    </mc:Choice>
    <mc:Fallback xmlns="">
      <p:transition spd="slow" advTm="126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57451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 job is divided into multiple tasks which are then run onto multiple data nodes in a cluster.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It is the responsibility of job tracker to coordinate the activity by scheduling tasks to run on different data nodes.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Execution of individual task is then to look after by task tracker, which resides on every data node executing part of the job.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Task tracker's responsibility is to send the progress report to the job tracker.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 addition, task tracker periodically sends 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'heartbeat'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 signal to the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Jobtracker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so as to notify him of the current state of the system. 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Thus job tracker keeps track of the overall progress of each job. In the event of task failure, the job tracker can reschedule it on a different task tracker.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7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4638"/>
            <a:ext cx="7848600" cy="792162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Introduction to Big data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81600"/>
          </a:xfrm>
        </p:spPr>
        <p:txBody>
          <a:bodyPr>
            <a:normAutofit fontScale="92500" lnSpcReduction="20000"/>
          </a:bodyPr>
          <a:lstStyle/>
          <a:p>
            <a:r>
              <a:rPr lang="en-US" sz="24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What is Data?</a:t>
            </a:r>
          </a:p>
          <a:p>
            <a:pPr marL="0" indent="0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quantities, characters, or symbols on which operations are performed by a computer, which may be stored and transmitted in the form of electrical signals.</a:t>
            </a:r>
          </a:p>
          <a:p>
            <a:r>
              <a:rPr lang="en-US" sz="24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What is Big Data?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Big Data is also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data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 but with a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huge size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Big Data is a term used to describe a collection of data that is huge in volume and yet growing exponentially with time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In short such data is so large and complex that none of the traditional data management tools are able to store it or process it efficiently.</a:t>
            </a:r>
          </a:p>
          <a:p>
            <a:r>
              <a:rPr lang="en-US" sz="24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Examples Of Big Data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 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New York Stock Exchange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 generates about </a:t>
            </a:r>
            <a:r>
              <a:rPr lang="en-US" sz="2400" b="1" i="1" dirty="0" smtClean="0">
                <a:latin typeface="Times New Roman" pitchFamily="18" charset="0"/>
                <a:cs typeface="Times New Roman" pitchFamily="18" charset="0"/>
              </a:rPr>
              <a:t>one terabyte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 of new trade data per day.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statistic shows that </a:t>
            </a:r>
            <a:r>
              <a:rPr lang="en-US" sz="2400" b="1" i="1" dirty="0" smtClean="0">
                <a:latin typeface="Times New Roman" pitchFamily="18" charset="0"/>
                <a:cs typeface="Times New Roman" pitchFamily="18" charset="0"/>
              </a:rPr>
              <a:t>500+terabytes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 of new data get ingested into the databases of social media site 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Facebook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 every day.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21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392"/>
    </mc:Choice>
    <mc:Fallback xmlns="">
      <p:transition spd="slow" advTm="1023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Types Of Big Data</a:t>
            </a:r>
            <a:br>
              <a:rPr lang="en-US" b="1" dirty="0" smtClean="0">
                <a:solidFill>
                  <a:srgbClr val="C00000"/>
                </a:solidFill>
              </a:rPr>
            </a:b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14400"/>
            <a:ext cx="8305800" cy="5181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Big Data' could be found in three forms: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Structured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Unstructured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Semi-structured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Structured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Any data that can be stored, accessed and processed in the form of fixed format is termed as a 'structured' data.</a:t>
            </a:r>
          </a:p>
          <a:p>
            <a:pPr marL="0" indent="0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 'Employee' table in a database is an example of Structured Data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Unstructured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-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Any data with unknown form or the structure is classified as unstructured data.</a:t>
            </a:r>
          </a:p>
          <a:p>
            <a:pPr marL="0" indent="0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Examples of Un-structured Data  The output returned by 'Google Search' 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Semi-structured-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Semi-structured data can contain both the forms of data.</a:t>
            </a:r>
          </a:p>
          <a:p>
            <a:pPr marL="0" indent="0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Examples Of Semi-structured Data Personal data stored in an XML file</a:t>
            </a:r>
          </a:p>
          <a:p>
            <a:pPr marL="0" indent="0"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3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16"/>
    </mc:Choice>
    <mc:Fallback xmlns="">
      <p:transition spd="slow" advTm="60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Characteristics Of Big Data</a:t>
            </a:r>
            <a:br>
              <a:rPr lang="en-US" b="1" dirty="0" smtClean="0">
                <a:solidFill>
                  <a:srgbClr val="C00000"/>
                </a:solidFill>
              </a:rPr>
            </a:b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525963"/>
          </a:xfrm>
        </p:spPr>
        <p:txBody>
          <a:bodyPr>
            <a:normAutofit/>
          </a:bodyPr>
          <a:lstStyle/>
          <a:p>
            <a:r>
              <a:rPr lang="en-US" sz="2200" b="1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Volume –</a:t>
            </a:r>
            <a:r>
              <a:rPr lang="en-US" sz="2200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The name Big Data itself is related to a size which is enormous. Size of data plays a very crucial role in determining value out of data.</a:t>
            </a:r>
          </a:p>
          <a:p>
            <a:r>
              <a:rPr lang="en-US" sz="2200" b="1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b="1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Variety –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 The next aspect of Big Data is its variety. Variety refers to heterogeneous sources and the nature of data, both structured and unstructured.</a:t>
            </a:r>
          </a:p>
          <a:p>
            <a:r>
              <a:rPr lang="en-US" sz="2200" b="1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Velocity –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 The term 'velocity' refers to the speed of generation of data. How fast the data is generated and processed to meet the demands, determines real potential in the data. 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810"/>
    </mc:Choice>
    <mc:Fallback xmlns="">
      <p:transition spd="slow" advTm="528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5165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5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243"/>
    </mc:Choice>
    <mc:Fallback xmlns="">
      <p:transition spd="slow" advTm="462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Map-Reduce </a:t>
            </a:r>
            <a:r>
              <a:rPr lang="en-US" dirty="0">
                <a:solidFill>
                  <a:srgbClr val="C00000"/>
                </a:solidFill>
              </a:rPr>
              <a:t>and </a:t>
            </a:r>
            <a:r>
              <a:rPr lang="en-US" dirty="0" err="1">
                <a:solidFill>
                  <a:srgbClr val="C00000"/>
                </a:solidFill>
              </a:rPr>
              <a:t>Hadoop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What is </a:t>
            </a:r>
            <a:r>
              <a:rPr lang="en-US" b="1" dirty="0" err="1" smtClean="0">
                <a:solidFill>
                  <a:schemeClr val="accent1"/>
                </a:solidFill>
              </a:rPr>
              <a:t>Hadoop</a:t>
            </a:r>
            <a:r>
              <a:rPr lang="en-US" b="1" dirty="0" smtClean="0">
                <a:solidFill>
                  <a:schemeClr val="accent1"/>
                </a:solidFill>
              </a:rPr>
              <a:t>?</a:t>
            </a:r>
          </a:p>
          <a:p>
            <a:pPr marL="0" indent="0">
              <a:buNone/>
            </a:pPr>
            <a:r>
              <a:rPr lang="en-US" dirty="0" smtClean="0"/>
              <a:t>      Apache </a:t>
            </a:r>
            <a:r>
              <a:rPr lang="en-US" dirty="0" err="1" smtClean="0"/>
              <a:t>Hadoop</a:t>
            </a:r>
            <a:r>
              <a:rPr lang="en-US" dirty="0" smtClean="0"/>
              <a:t> is an open source software framework used to develop data processing applications which are executed in a distributed computing environment.</a:t>
            </a:r>
          </a:p>
          <a:p>
            <a:pPr marL="0" indent="0">
              <a:buNone/>
            </a:pPr>
            <a:r>
              <a:rPr lang="en-US" dirty="0" smtClean="0"/>
              <a:t>      Similar to data residing in a local file system of a personal computer system, in </a:t>
            </a:r>
            <a:r>
              <a:rPr lang="en-US" dirty="0" err="1" smtClean="0"/>
              <a:t>Hadoop</a:t>
            </a:r>
            <a:r>
              <a:rPr lang="en-US" dirty="0" smtClean="0"/>
              <a:t>, data resides in a distributed file system which is called as a </a:t>
            </a:r>
            <a:r>
              <a:rPr lang="en-US" b="1" dirty="0" err="1" smtClean="0"/>
              <a:t>Hadoop</a:t>
            </a:r>
            <a:r>
              <a:rPr lang="en-US" b="1" dirty="0" smtClean="0"/>
              <a:t> Distributed File system</a:t>
            </a:r>
            <a:r>
              <a:rPr lang="en-US" dirty="0" smtClean="0"/>
              <a:t>. 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2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290"/>
    </mc:Choice>
    <mc:Fallback xmlns="">
      <p:transition spd="slow" advTm="302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rgbClr val="C00000"/>
                </a:solidFill>
              </a:rPr>
              <a:t>Hadoop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EcoSystem</a:t>
            </a:r>
            <a:r>
              <a:rPr lang="en-US" b="1" dirty="0" smtClean="0">
                <a:solidFill>
                  <a:srgbClr val="C00000"/>
                </a:solidFill>
              </a:rPr>
              <a:t> and Components</a:t>
            </a:r>
            <a:br>
              <a:rPr lang="en-US" b="1" dirty="0" smtClean="0">
                <a:solidFill>
                  <a:srgbClr val="C00000"/>
                </a:solidFill>
              </a:rPr>
            </a:b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026" name="Picture 2" descr="F:\MIT\DBMS\ISO_format\ISO formats\Course File\6th_sem\Big+Data+and+Hadoop+Training+Hadoop+Components+and+Architecture_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00" y="1143000"/>
            <a:ext cx="8110372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1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19"/>
    </mc:Choice>
    <mc:Fallback xmlns="">
      <p:transition spd="slow" advTm="48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Apache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Hadoop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consists of two sub-projects – </a:t>
            </a:r>
          </a:p>
          <a:p>
            <a:r>
              <a:rPr lang="en-US" b="1" dirty="0" err="1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Hadoop</a:t>
            </a:r>
            <a:r>
              <a:rPr lang="en-US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MapReduce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MapReduce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is a computational model and software framework for writing applications which are run on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Hadoop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These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MapReduce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programs are capable of processing enormous data in parallel on large clusters of computation nodes.</a:t>
            </a:r>
          </a:p>
          <a:p>
            <a:r>
              <a:rPr lang="en-US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HDFS</a:t>
            </a:r>
            <a:r>
              <a:rPr lang="en-US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 (</a:t>
            </a:r>
            <a:r>
              <a:rPr lang="en-US" b="1" dirty="0" err="1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Hadoop</a:t>
            </a:r>
            <a:r>
              <a:rPr lang="en-US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 Distributed File System</a:t>
            </a:r>
            <a:r>
              <a:rPr lang="en-US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):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HDFS takes care of the storage part of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Hadoop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applications.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MapReduce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applications consume data from HDFS. HDFS creates multiple replicas of data blocks and distributes them on compute nodes in a cluster. This distribution enables reliable and extremely rapid computations.</a:t>
            </a:r>
          </a:p>
          <a:p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4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988"/>
    </mc:Choice>
    <mc:Fallback xmlns="">
      <p:transition spd="slow" advTm="80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1037</TotalTime>
  <Words>826</Words>
  <Application>Microsoft Office PowerPoint</Application>
  <PresentationFormat>On-screen Show (4:3)</PresentationFormat>
  <Paragraphs>105</Paragraphs>
  <Slides>23</Slides>
  <Notes>0</Notes>
  <HiddenSlides>0</HiddenSlides>
  <MMClips>16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Equity</vt:lpstr>
      <vt:lpstr>Unit V– EMERGING DATA HANDLING TECHNIQUES</vt:lpstr>
      <vt:lpstr>PowerPoint Presentation</vt:lpstr>
      <vt:lpstr>Introduction to Big data</vt:lpstr>
      <vt:lpstr>Types Of Big Data </vt:lpstr>
      <vt:lpstr>Characteristics Of Big Data </vt:lpstr>
      <vt:lpstr>PowerPoint Presentation</vt:lpstr>
      <vt:lpstr>Map-Reduce and Hadoop</vt:lpstr>
      <vt:lpstr>Hadoop EcoSystem and Components </vt:lpstr>
      <vt:lpstr>PowerPoint Presentation</vt:lpstr>
      <vt:lpstr>Hadoop Architecture </vt:lpstr>
      <vt:lpstr>PowerPoint Presentation</vt:lpstr>
      <vt:lpstr>What is HDFS? </vt:lpstr>
      <vt:lpstr>HDFS Architecture  </vt:lpstr>
      <vt:lpstr>Read Operation In HDFS </vt:lpstr>
      <vt:lpstr>PowerPoint Presentation</vt:lpstr>
      <vt:lpstr>Write Operation In HDFS </vt:lpstr>
      <vt:lpstr>PowerPoint Presentation</vt:lpstr>
      <vt:lpstr>PowerPoint Presentation</vt:lpstr>
      <vt:lpstr>What is MapReduce? </vt:lpstr>
      <vt:lpstr>PowerPoint Presentation</vt:lpstr>
      <vt:lpstr>How MapReduce Organizes Work?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I – INTRODUCTION OF DATABASE and SQL</dc:title>
  <dc:creator>admin</dc:creator>
  <cp:lastModifiedBy>admin</cp:lastModifiedBy>
  <cp:revision>65</cp:revision>
  <dcterms:created xsi:type="dcterms:W3CDTF">2020-08-02T11:36:52Z</dcterms:created>
  <dcterms:modified xsi:type="dcterms:W3CDTF">2020-12-15T10:06:57Z</dcterms:modified>
</cp:coreProperties>
</file>